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8"/>
  </p:notesMasterIdLst>
  <p:sldIdLst>
    <p:sldId id="257" r:id="rId4"/>
    <p:sldId id="258" r:id="rId5"/>
    <p:sldId id="259" r:id="rId6"/>
    <p:sldId id="263" r:id="rId7"/>
    <p:sldId id="264" r:id="rId8"/>
    <p:sldId id="265" r:id="rId9"/>
    <p:sldId id="273" r:id="rId10"/>
    <p:sldId id="266" r:id="rId11"/>
    <p:sldId id="268" r:id="rId12"/>
    <p:sldId id="269" r:id="rId13"/>
    <p:sldId id="270" r:id="rId14"/>
    <p:sldId id="271" r:id="rId15"/>
    <p:sldId id="272" r:id="rId16"/>
    <p:sldId id="274" r:id="rId17"/>
  </p:sldIdLst>
  <p:sldSz cx="9144000" cy="5143500" type="screen16x9"/>
  <p:notesSz cx="6858000" cy="9144000"/>
  <p:embeddedFontLst>
    <p:embeddedFont>
      <p:font typeface="Dosis" panose="020B0604020202020204" charset="0"/>
      <p:regular r:id="rId19"/>
      <p:bold r:id="rId20"/>
    </p:embeddedFont>
    <p:embeddedFont>
      <p:font typeface="OCRB" panose="020B0609020202020204" pitchFamily="49" charset="0"/>
      <p:regular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Roboto Black" panose="020B0604020202020204" charset="0"/>
      <p:bold r:id="rId26"/>
      <p:boldItalic r:id="rId27"/>
    </p:embeddedFont>
    <p:embeddedFont>
      <p:font typeface="Roboto Thin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5" Type="http://schemas.openxmlformats.org/officeDocument/2006/relationships/slide" Target="slide13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</a:pPr>
            <a:r>
              <a:rPr lang="en-US" sz="32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First- and Last-Touch Attribution project</a:t>
            </a:r>
          </a:p>
          <a:p>
            <a:pPr lvl="0">
              <a:buClr>
                <a:srgbClr val="295269"/>
              </a:buClr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YANNI ZENG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07-16-2018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6D63-C280-47AB-808D-C46F7B70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visitors make a purchase?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B6328-5377-4125-9D2A-D660DE9F3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2226" y="1217342"/>
            <a:ext cx="4079547" cy="1154790"/>
          </a:xfrm>
          <a:solidFill>
            <a:schemeClr val="tx2"/>
          </a:solidFill>
        </p:spPr>
        <p:txBody>
          <a:bodyPr/>
          <a:lstStyle/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page_name,COUNT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(*)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page_name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='4 - purchase';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4F6D20-ED87-42F1-ADD1-77177382E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356254"/>
              </p:ext>
            </p:extLst>
          </p:nvPr>
        </p:nvGraphicFramePr>
        <p:xfrm>
          <a:off x="1725642" y="3184478"/>
          <a:ext cx="6096000" cy="741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116653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97797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page_name</a:t>
                      </a:r>
                      <a:endParaRPr lang="en-US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COUNT (*)</a:t>
                      </a:r>
                      <a:endParaRPr lang="en-US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0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4 - purchase</a:t>
                      </a:r>
                      <a:endParaRPr lang="en-US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361</a:t>
                      </a:r>
                      <a:endParaRPr lang="en-US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323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79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B7B4-4713-43A7-91E0-9CF06462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How many last touches on the purchase page is each campaign responsible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5AAF9-9529-4B1D-B8E2-8B86D881AD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152475"/>
            <a:ext cx="3999900" cy="3738502"/>
          </a:xfrm>
          <a:solidFill>
            <a:schemeClr val="tx2"/>
          </a:solidFill>
        </p:spPr>
        <p:txBody>
          <a:bodyPr/>
          <a:lstStyle/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MAX(timestamp) AS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last_touch_at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WHERE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page_name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'4 - purchase'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lt_attr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pv.utm_source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pv.utm_campaign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pv.page_name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 '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JOIN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AS'pv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ON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pv.user_id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pv.timestamp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lt_attr.utm_source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lt_attr.utm_campaign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COUNT(*)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lt_attr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1, 2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 3 DESC;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AA8BA2-EBDC-4B0A-90DD-304DB49CD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318549"/>
              </p:ext>
            </p:extLst>
          </p:nvPr>
        </p:nvGraphicFramePr>
        <p:xfrm>
          <a:off x="205563" y="1168414"/>
          <a:ext cx="4626837" cy="372256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42279">
                  <a:extLst>
                    <a:ext uri="{9D8B030D-6E8A-4147-A177-3AD203B41FA5}">
                      <a16:colId xmlns:a16="http://schemas.microsoft.com/office/drawing/2014/main" val="3207445671"/>
                    </a:ext>
                  </a:extLst>
                </a:gridCol>
                <a:gridCol w="1542279">
                  <a:extLst>
                    <a:ext uri="{9D8B030D-6E8A-4147-A177-3AD203B41FA5}">
                      <a16:colId xmlns:a16="http://schemas.microsoft.com/office/drawing/2014/main" val="1253019286"/>
                    </a:ext>
                  </a:extLst>
                </a:gridCol>
                <a:gridCol w="1542279">
                  <a:extLst>
                    <a:ext uri="{9D8B030D-6E8A-4147-A177-3AD203B41FA5}">
                      <a16:colId xmlns:a16="http://schemas.microsoft.com/office/drawing/2014/main" val="789103507"/>
                    </a:ext>
                  </a:extLst>
                </a:gridCol>
              </a:tblGrid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lt_attr.utm_source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lt_attr.utm_campaign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82714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614683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491002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170852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616235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72670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105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34314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975508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8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19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3F36B2-A011-49B6-96AD-FB4A827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CoolTShirt</a:t>
            </a:r>
            <a:r>
              <a:rPr lang="en-US" dirty="0"/>
              <a:t> Website Customer Journey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C7BC1C-E781-4739-A9BC-F32122F32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38895" cy="3546000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15FDE0-3634-437B-AB7B-FB5C3E159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76435"/>
              </p:ext>
            </p:extLst>
          </p:nvPr>
        </p:nvGraphicFramePr>
        <p:xfrm>
          <a:off x="311699" y="1017725"/>
          <a:ext cx="8226243" cy="3919107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2742081">
                  <a:extLst>
                    <a:ext uri="{9D8B030D-6E8A-4147-A177-3AD203B41FA5}">
                      <a16:colId xmlns:a16="http://schemas.microsoft.com/office/drawing/2014/main" val="3061252397"/>
                    </a:ext>
                  </a:extLst>
                </a:gridCol>
                <a:gridCol w="2742081">
                  <a:extLst>
                    <a:ext uri="{9D8B030D-6E8A-4147-A177-3AD203B41FA5}">
                      <a16:colId xmlns:a16="http://schemas.microsoft.com/office/drawing/2014/main" val="2063266055"/>
                    </a:ext>
                  </a:extLst>
                </a:gridCol>
                <a:gridCol w="2742081">
                  <a:extLst>
                    <a:ext uri="{9D8B030D-6E8A-4147-A177-3AD203B41FA5}">
                      <a16:colId xmlns:a16="http://schemas.microsoft.com/office/drawing/2014/main" val="2140082328"/>
                    </a:ext>
                  </a:extLst>
                </a:gridCol>
              </a:tblGrid>
              <a:tr h="31354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Shopping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Purchase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32601"/>
                  </a:ext>
                </a:extLst>
              </a:tr>
              <a:tr h="7525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How are prospects finding the website? (Responsible  campaigns)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 Customers drawn back to the website (Responsible Campaign)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Making the final purchase 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(Responsible Campaign)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555718"/>
                  </a:ext>
                </a:extLst>
              </a:tr>
              <a:tr h="3566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110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r>
                        <a:rPr lang="en-US" sz="1100" dirty="0">
                          <a:solidFill>
                            <a:schemeClr val="bg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835067"/>
                  </a:ext>
                </a:extLst>
              </a:tr>
              <a:tr h="3566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10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chemeClr val="bg2"/>
                          </a:solidFill>
                          <a:effectLst/>
                        </a:rPr>
                        <a:t>retargetting</a:t>
                      </a:r>
                      <a:r>
                        <a:rPr lang="en-US" sz="900" dirty="0">
                          <a:solidFill>
                            <a:schemeClr val="bg2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2"/>
                          </a:solidFill>
                          <a:effectLst/>
                        </a:rPr>
                        <a:t>retargetting</a:t>
                      </a:r>
                      <a:r>
                        <a:rPr lang="en-US" sz="1050" dirty="0">
                          <a:solidFill>
                            <a:schemeClr val="bg2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627910"/>
                  </a:ext>
                </a:extLst>
              </a:tr>
              <a:tr h="3566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2"/>
                          </a:solidFill>
                          <a:effectLst/>
                        </a:rPr>
                        <a:t>ten-crazy-cool-</a:t>
                      </a:r>
                      <a:r>
                        <a:rPr lang="en-US" sz="110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r>
                        <a:rPr lang="en-US" sz="1100" dirty="0">
                          <a:solidFill>
                            <a:schemeClr val="bg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chemeClr val="bg2"/>
                          </a:solidFill>
                          <a:effectLst/>
                        </a:rPr>
                        <a:t>retargetting</a:t>
                      </a:r>
                      <a:r>
                        <a:rPr lang="en-US" sz="900" dirty="0">
                          <a:solidFill>
                            <a:schemeClr val="bg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2"/>
                          </a:solidFill>
                          <a:effectLst/>
                        </a:rPr>
                        <a:t>retargetting</a:t>
                      </a:r>
                      <a:r>
                        <a:rPr lang="en-US" sz="1050" dirty="0">
                          <a:solidFill>
                            <a:schemeClr val="bg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6717"/>
                  </a:ext>
                </a:extLst>
              </a:tr>
              <a:tr h="3566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2"/>
                          </a:solidFill>
                          <a:effectLst/>
                        </a:rPr>
                        <a:t>cool-</a:t>
                      </a:r>
                      <a:r>
                        <a:rPr lang="en-US" sz="110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r>
                        <a:rPr lang="en-US" sz="1100" dirty="0">
                          <a:solidFill>
                            <a:schemeClr val="bg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90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endParaRPr lang="en-US" sz="90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784733"/>
                  </a:ext>
                </a:extLst>
              </a:tr>
              <a:tr h="356631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2"/>
                          </a:solidFill>
                          <a:effectLst/>
                        </a:rPr>
                        <a:t>ten-crazy-cool-</a:t>
                      </a:r>
                      <a:r>
                        <a:rPr lang="en-US" sz="90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r>
                        <a:rPr lang="en-US" sz="900" dirty="0">
                          <a:solidFill>
                            <a:schemeClr val="bg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2"/>
                          </a:solidFill>
                          <a:effectLst/>
                        </a:rPr>
                        <a:t>ten-crazy-cool-</a:t>
                      </a:r>
                      <a:r>
                        <a:rPr lang="en-US" sz="105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chemeClr val="bg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126918"/>
                  </a:ext>
                </a:extLst>
              </a:tr>
              <a:tr h="35663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90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r>
                        <a:rPr lang="en-US" sz="900" dirty="0">
                          <a:solidFill>
                            <a:schemeClr val="bg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05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endParaRPr lang="en-US" sz="105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544320"/>
                  </a:ext>
                </a:extLst>
              </a:tr>
              <a:tr h="35663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105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chemeClr val="bg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99747"/>
                  </a:ext>
                </a:extLst>
              </a:tr>
              <a:tr h="35663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2"/>
                          </a:solidFill>
                          <a:effectLst/>
                        </a:rPr>
                        <a:t>cool-</a:t>
                      </a:r>
                      <a:r>
                        <a:rPr lang="en-US" sz="90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r>
                        <a:rPr lang="en-US" sz="900" dirty="0">
                          <a:solidFill>
                            <a:schemeClr val="bg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2"/>
                          </a:solidFill>
                          <a:effectLst/>
                        </a:rPr>
                        <a:t>cool-</a:t>
                      </a:r>
                      <a:r>
                        <a:rPr lang="en-US" sz="1050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chemeClr val="bg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27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19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7D1BDD-B276-4C3E-8F40-5FF17FB5F032}"/>
              </a:ext>
            </a:extLst>
          </p:cNvPr>
          <p:cNvSpPr txBox="1"/>
          <p:nvPr/>
        </p:nvSpPr>
        <p:spPr>
          <a:xfrm>
            <a:off x="1582073" y="2126512"/>
            <a:ext cx="5728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3. Optimize the campaign budget</a:t>
            </a:r>
          </a:p>
        </p:txBody>
      </p:sp>
    </p:spTree>
    <p:extLst>
      <p:ext uri="{BB962C8B-B14F-4D97-AF65-F5344CB8AC3E}">
        <p14:creationId xmlns:p14="http://schemas.microsoft.com/office/powerpoint/2010/main" val="9072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1CD8-3672-4D14-B89D-CE510947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err="1">
                <a:latin typeface="+mj-lt"/>
              </a:rPr>
              <a:t>CoolTShirts</a:t>
            </a:r>
            <a:r>
              <a:rPr lang="en-US" sz="1800" dirty="0">
                <a:latin typeface="+mj-lt"/>
              </a:rPr>
              <a:t> can re-invest in 5 campaigns. Which should they pick and 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B5861-6699-4EEF-B26C-BA1C12469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dirty="0">
                <a:latin typeface="+mn-lt"/>
              </a:rPr>
              <a:t>For </a:t>
            </a:r>
            <a:r>
              <a:rPr lang="en-US" sz="1400" dirty="0" err="1">
                <a:latin typeface="+mn-lt"/>
              </a:rPr>
              <a:t>CoolTShirts</a:t>
            </a:r>
            <a:r>
              <a:rPr lang="en-US" sz="1400" dirty="0">
                <a:latin typeface="+mn-lt"/>
              </a:rPr>
              <a:t>, I think company can keeps top two campaigns to increase product and brand's visibility and awareness, those are </a:t>
            </a:r>
            <a:r>
              <a:rPr lang="en-US" sz="1400" b="1" dirty="0">
                <a:latin typeface="+mn-lt"/>
              </a:rPr>
              <a:t>interview-with-cool-</a:t>
            </a:r>
            <a:r>
              <a:rPr lang="en-US" sz="1400" b="1" dirty="0" err="1">
                <a:latin typeface="+mn-lt"/>
              </a:rPr>
              <a:t>tshirts</a:t>
            </a:r>
            <a:r>
              <a:rPr lang="en-US" sz="1400" b="1" dirty="0">
                <a:latin typeface="+mn-lt"/>
              </a:rPr>
              <a:t>-founder</a:t>
            </a:r>
            <a:r>
              <a:rPr lang="en-US" sz="1400" dirty="0">
                <a:latin typeface="+mn-lt"/>
              </a:rPr>
              <a:t> and  </a:t>
            </a:r>
            <a:r>
              <a:rPr lang="en-US" sz="1400" b="1" dirty="0">
                <a:latin typeface="+mn-lt"/>
              </a:rPr>
              <a:t>getting-to-know-cool-</a:t>
            </a:r>
            <a:r>
              <a:rPr lang="en-US" sz="1400" b="1" dirty="0" err="1">
                <a:latin typeface="+mn-lt"/>
              </a:rPr>
              <a:t>tshirts</a:t>
            </a:r>
            <a:r>
              <a:rPr lang="en-US" sz="1400" dirty="0">
                <a:latin typeface="+mn-lt"/>
              </a:rPr>
              <a:t>. </a:t>
            </a:r>
          </a:p>
          <a:p>
            <a:pPr marL="114300" indent="0">
              <a:buNone/>
            </a:pPr>
            <a:r>
              <a:rPr lang="en-US" sz="1400" dirty="0">
                <a:latin typeface="+mn-lt"/>
              </a:rPr>
              <a:t>Another two could be most profitable campaigns, these are </a:t>
            </a:r>
            <a:r>
              <a:rPr lang="en-US" sz="1400" b="1" dirty="0">
                <a:latin typeface="+mn-lt"/>
              </a:rPr>
              <a:t>weekly-newsletter</a:t>
            </a:r>
            <a:r>
              <a:rPr lang="en-US" sz="1400" dirty="0">
                <a:latin typeface="+mn-lt"/>
              </a:rPr>
              <a:t> and </a:t>
            </a:r>
            <a:r>
              <a:rPr lang="en-US" sz="1400" b="1" dirty="0" err="1">
                <a:latin typeface="+mn-lt"/>
              </a:rPr>
              <a:t>retargetting</a:t>
            </a:r>
            <a:r>
              <a:rPr lang="en-US" sz="1400" b="1" dirty="0">
                <a:latin typeface="+mn-lt"/>
              </a:rPr>
              <a:t>-ad</a:t>
            </a:r>
            <a:r>
              <a:rPr lang="en-US" sz="1400" dirty="0">
                <a:latin typeface="+mn-lt"/>
              </a:rPr>
              <a:t>. </a:t>
            </a:r>
          </a:p>
          <a:p>
            <a:pPr marL="114300" indent="0">
              <a:buNone/>
            </a:pPr>
            <a:endParaRPr lang="en-US" sz="1400" dirty="0">
              <a:latin typeface="+mn-lt"/>
            </a:endParaRPr>
          </a:p>
          <a:p>
            <a:pPr marL="114300" indent="0">
              <a:buNone/>
            </a:pPr>
            <a:r>
              <a:rPr lang="en-US" sz="1400" dirty="0">
                <a:latin typeface="+mn-lt"/>
              </a:rPr>
              <a:t>For the last one, company could choose either ten-crazy-cool-</a:t>
            </a:r>
            <a:r>
              <a:rPr lang="en-US" sz="1400" dirty="0" err="1">
                <a:latin typeface="+mn-lt"/>
              </a:rPr>
              <a:t>tshirts</a:t>
            </a:r>
            <a:r>
              <a:rPr lang="en-US" sz="1400" dirty="0">
                <a:latin typeface="+mn-lt"/>
              </a:rPr>
              <a:t>-facts or retargeting-campaign. Ten-crazy-cool-</a:t>
            </a:r>
            <a:r>
              <a:rPr lang="en-US" sz="1400" dirty="0" err="1">
                <a:latin typeface="+mn-lt"/>
              </a:rPr>
              <a:t>tshirts</a:t>
            </a:r>
            <a:r>
              <a:rPr lang="en-US" sz="1400" dirty="0">
                <a:latin typeface="+mn-lt"/>
              </a:rPr>
              <a:t>-facts has such high fist-touch-rate, but with the profit-rate only (9/190) 4.74% </a:t>
            </a:r>
          </a:p>
          <a:p>
            <a:pPr marL="114300" indent="0">
              <a:buNone/>
            </a:pPr>
            <a:r>
              <a:rPr lang="en-US" sz="1400" dirty="0">
                <a:latin typeface="+mn-lt"/>
              </a:rPr>
              <a:t>On the other hand, the </a:t>
            </a:r>
            <a:r>
              <a:rPr lang="en-US" sz="1400" dirty="0" err="1">
                <a:latin typeface="+mn-lt"/>
              </a:rPr>
              <a:t>retargetting</a:t>
            </a:r>
            <a:r>
              <a:rPr lang="en-US" sz="1400" dirty="0">
                <a:latin typeface="+mn-lt"/>
              </a:rPr>
              <a:t>-campaign has profit-rate is (54/245) 22%,but it has low fist touch rate.  </a:t>
            </a:r>
          </a:p>
          <a:p>
            <a:pPr marL="114300" indent="0">
              <a:buNone/>
            </a:pPr>
            <a:r>
              <a:rPr lang="en-US" sz="1400" dirty="0">
                <a:latin typeface="+mn-lt"/>
              </a:rPr>
              <a:t>The final choice depends on </a:t>
            </a:r>
            <a:r>
              <a:rPr lang="en-US" sz="1400" dirty="0" err="1">
                <a:latin typeface="+mn-lt"/>
              </a:rPr>
              <a:t>CoolTShirts</a:t>
            </a:r>
            <a:r>
              <a:rPr lang="en-US" sz="1400" dirty="0">
                <a:latin typeface="+mn-lt"/>
              </a:rPr>
              <a:t> business stage: </a:t>
            </a:r>
          </a:p>
          <a:p>
            <a:pPr marL="114300" indent="0">
              <a:buNone/>
            </a:pPr>
            <a:r>
              <a:rPr lang="en-US" sz="1400" dirty="0">
                <a:latin typeface="+mn-lt"/>
              </a:rPr>
              <a:t>If </a:t>
            </a:r>
            <a:r>
              <a:rPr lang="en-US" sz="1400" dirty="0" err="1">
                <a:latin typeface="+mn-lt"/>
              </a:rPr>
              <a:t>CoolTShirts</a:t>
            </a:r>
            <a:r>
              <a:rPr lang="en-US" sz="1400" dirty="0">
                <a:latin typeface="+mn-lt"/>
              </a:rPr>
              <a:t> still growing, I would recommend re-invest ten-crazy-cool-</a:t>
            </a:r>
            <a:r>
              <a:rPr lang="en-US" sz="1400" dirty="0" err="1">
                <a:latin typeface="+mn-lt"/>
              </a:rPr>
              <a:t>tshirts</a:t>
            </a:r>
            <a:r>
              <a:rPr lang="en-US" sz="1400" dirty="0">
                <a:latin typeface="+mn-lt"/>
              </a:rPr>
              <a:t>-facts promote it’s reputation and increase sales. </a:t>
            </a:r>
          </a:p>
          <a:p>
            <a:pPr marL="114300" indent="0">
              <a:buNone/>
            </a:pPr>
            <a:r>
              <a:rPr lang="en-US" sz="1400" dirty="0">
                <a:latin typeface="+mn-lt"/>
              </a:rPr>
              <a:t>If </a:t>
            </a:r>
            <a:r>
              <a:rPr lang="en-US" sz="1400" dirty="0" err="1">
                <a:latin typeface="+mn-lt"/>
              </a:rPr>
              <a:t>CoolTShirts</a:t>
            </a:r>
            <a:r>
              <a:rPr lang="en-US" sz="1400" dirty="0">
                <a:latin typeface="+mn-lt"/>
              </a:rPr>
              <a:t> is a mature company, they could pick most profitable </a:t>
            </a:r>
            <a:r>
              <a:rPr lang="en-US" sz="1400" dirty="0" err="1">
                <a:latin typeface="+mn-lt"/>
              </a:rPr>
              <a:t>retargetting</a:t>
            </a:r>
            <a:r>
              <a:rPr lang="en-US" sz="1400" dirty="0">
                <a:latin typeface="+mn-lt"/>
              </a:rPr>
              <a:t>-campaign.</a:t>
            </a:r>
          </a:p>
          <a:p>
            <a:pPr marL="114300" indent="0">
              <a:buNone/>
            </a:pPr>
            <a:endParaRPr lang="en-US" dirty="0">
              <a:latin typeface="+mn-lt"/>
            </a:endParaRPr>
          </a:p>
          <a:p>
            <a:pPr marL="114300" indent="0">
              <a:buNone/>
            </a:pPr>
            <a:endParaRPr lang="en-US" dirty="0">
              <a:latin typeface="+mn-lt"/>
            </a:endParaRPr>
          </a:p>
          <a:p>
            <a:pPr marL="114300" indent="0">
              <a:buNone/>
            </a:pPr>
            <a:endParaRPr lang="en-US" dirty="0">
              <a:latin typeface="+mn-lt"/>
            </a:endParaRPr>
          </a:p>
          <a:p>
            <a:pPr marL="114300" indent="0">
              <a:buNone/>
            </a:pPr>
            <a:endParaRPr lang="en-US" dirty="0">
              <a:latin typeface="+mn-lt"/>
            </a:endParaRPr>
          </a:p>
          <a:p>
            <a:pPr marL="11430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91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424392" y="71292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OCRB" panose="020B0604020202020204" pitchFamily="49" charset="0"/>
                <a:ea typeface="Roboto"/>
                <a:cs typeface="Roboto"/>
                <a:sym typeface="Roboto"/>
                <a:hlinkClick r:id="rId3" action="ppaction://hlinksldjump"/>
              </a:rPr>
              <a:t>Get familiar with CoolTShirts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OCRB" panose="020B0604020202020204" pitchFamily="49" charset="0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OCRB" panose="020B0604020202020204" pitchFamily="49" charset="0"/>
                <a:ea typeface="Roboto"/>
                <a:cs typeface="Roboto"/>
                <a:sym typeface="Roboto"/>
                <a:hlinkClick r:id="rId4" action="ppaction://hlinksldjump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OCRB" panose="020B0604020202020204" pitchFamily="49" charset="0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OCRB" panose="020B0604020202020204" pitchFamily="49" charset="0"/>
                <a:ea typeface="Roboto"/>
                <a:cs typeface="Roboto"/>
                <a:sym typeface="Roboto"/>
                <a:hlinkClick r:id="rId5" action="ppaction://hlinksldjump"/>
              </a:rPr>
              <a:t>Optimize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OCRB" panose="020B0604020202020204" pitchFamily="49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 familiar with the company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540DEF-CFD0-43D0-8137-7B5839E8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Campaigns AND Sources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DD5174-9A0C-4F0A-92A7-96A411358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campaigns </a:t>
            </a:r>
            <a:r>
              <a:rPr lang="en-US" dirty="0" err="1"/>
              <a:t>CoolTShirts</a:t>
            </a:r>
            <a:r>
              <a:rPr lang="en-US" dirty="0"/>
              <a:t> use?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CoolTShirts</a:t>
            </a:r>
            <a:r>
              <a:rPr lang="en-US" dirty="0"/>
              <a:t> use 8 different special ads or email blast to promote their business.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many sources does </a:t>
            </a:r>
            <a:r>
              <a:rPr lang="en-US" dirty="0" err="1"/>
              <a:t>CoolTShirts</a:t>
            </a:r>
            <a:r>
              <a:rPr lang="en-US" dirty="0"/>
              <a:t> use?</a:t>
            </a:r>
          </a:p>
          <a:p>
            <a:pPr marL="139700" indent="0">
              <a:buNone/>
            </a:pPr>
            <a:r>
              <a:rPr lang="en-US" dirty="0"/>
              <a:t>       there are 6 sites sent the customer to visit the website.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637B812-ADE9-4B50-93C0-DEB91BAB3F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tx2"/>
          </a:solidFill>
        </p:spPr>
        <p:txBody>
          <a:bodyPr/>
          <a:lstStyle/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 (DISTINCT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utm_campaign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39700" indent="0">
              <a:buNone/>
            </a:pP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 (DISTINCT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utm_source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39700" indent="0">
              <a:buNone/>
            </a:pP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EE435C0-13FB-4E7A-968C-F48B1452EB1C}"/>
              </a:ext>
            </a:extLst>
          </p:cNvPr>
          <p:cNvSpPr/>
          <p:nvPr/>
        </p:nvSpPr>
        <p:spPr>
          <a:xfrm>
            <a:off x="4311601" y="1360967"/>
            <a:ext cx="520799" cy="223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AE16088-261D-4035-B5D1-E042D5B4F9C7}"/>
              </a:ext>
            </a:extLst>
          </p:cNvPr>
          <p:cNvSpPr/>
          <p:nvPr/>
        </p:nvSpPr>
        <p:spPr>
          <a:xfrm>
            <a:off x="4356740" y="3094074"/>
            <a:ext cx="520799" cy="223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4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BC97-B6F2-4C74-A142-F9312FBF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9964"/>
            <a:ext cx="8520600" cy="572700"/>
          </a:xfrm>
        </p:spPr>
        <p:txBody>
          <a:bodyPr/>
          <a:lstStyle/>
          <a:p>
            <a:r>
              <a:rPr lang="en-US" dirty="0"/>
              <a:t>How campaigns and sources does </a:t>
            </a:r>
            <a:r>
              <a:rPr lang="en-US" dirty="0" err="1"/>
              <a:t>CoolTShirts</a:t>
            </a:r>
            <a:r>
              <a:rPr lang="en-US" dirty="0"/>
              <a:t> use related 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33B24-5C6B-45A4-A4EF-7FE0EE6EE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1" y="1254931"/>
            <a:ext cx="3836679" cy="829339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The sources is identifies which site sent the traffic.</a:t>
            </a:r>
          </a:p>
          <a:p>
            <a:pPr marL="139700" indent="0">
              <a:buNone/>
            </a:pPr>
            <a:r>
              <a:rPr lang="en-US" dirty="0"/>
              <a:t>The campaigns is Identifies the specific ad or email blast.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DA74C-8511-4119-90EB-45BC7A2D1EF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36558" y="1085100"/>
            <a:ext cx="3999900" cy="1169002"/>
          </a:xfrm>
          <a:solidFill>
            <a:schemeClr val="tx2"/>
          </a:solidFill>
        </p:spPr>
        <p:txBody>
          <a:bodyPr/>
          <a:lstStyle/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utm_source,utm_campaign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64431E-D768-45AB-958D-C38A094B8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170244"/>
              </p:ext>
            </p:extLst>
          </p:nvPr>
        </p:nvGraphicFramePr>
        <p:xfrm>
          <a:off x="474921" y="2305936"/>
          <a:ext cx="8194158" cy="2743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97079">
                  <a:extLst>
                    <a:ext uri="{9D8B030D-6E8A-4147-A177-3AD203B41FA5}">
                      <a16:colId xmlns:a16="http://schemas.microsoft.com/office/drawing/2014/main" val="1818815278"/>
                    </a:ext>
                  </a:extLst>
                </a:gridCol>
                <a:gridCol w="4097079">
                  <a:extLst>
                    <a:ext uri="{9D8B030D-6E8A-4147-A177-3AD203B41FA5}">
                      <a16:colId xmlns:a16="http://schemas.microsoft.com/office/drawing/2014/main" val="1483375428"/>
                    </a:ext>
                  </a:extLst>
                </a:gridCol>
              </a:tblGrid>
              <a:tr h="25928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utm_source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utm_campaign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33462"/>
                  </a:ext>
                </a:extLst>
              </a:tr>
              <a:tr h="259286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2"/>
                          </a:solidFill>
                          <a:effectLst/>
                        </a:rPr>
                        <a:t>nytimes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495475"/>
                  </a:ext>
                </a:extLst>
              </a:tr>
              <a:tr h="2592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7806951"/>
                  </a:ext>
                </a:extLst>
              </a:tr>
              <a:tr h="259286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2"/>
                          </a:solidFill>
                          <a:effectLst/>
                        </a:rPr>
                        <a:t>buzzfeed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759621"/>
                  </a:ext>
                </a:extLst>
              </a:tr>
              <a:tr h="2592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813787"/>
                  </a:ext>
                </a:extLst>
              </a:tr>
              <a:tr h="259286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2"/>
                          </a:solidFill>
                          <a:effectLst/>
                        </a:rPr>
                        <a:t>facebook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553144"/>
                  </a:ext>
                </a:extLst>
              </a:tr>
              <a:tr h="2592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429827"/>
                  </a:ext>
                </a:extLst>
              </a:tr>
              <a:tr h="2592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480792"/>
                  </a:ext>
                </a:extLst>
              </a:tr>
              <a:tr h="2592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</a:rPr>
                        <a:t>cool-</a:t>
                      </a:r>
                      <a:r>
                        <a:rPr lang="en-US" dirty="0" err="1">
                          <a:solidFill>
                            <a:schemeClr val="bg2"/>
                          </a:solidFill>
                          <a:effectLst/>
                        </a:rPr>
                        <a:t>tshirts</a:t>
                      </a:r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4368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77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6A5A-01CF-4F29-857D-ACB5B383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pages are on the </a:t>
            </a:r>
            <a:r>
              <a:rPr lang="en-US" dirty="0" err="1"/>
              <a:t>CoolTShirts</a:t>
            </a:r>
            <a:r>
              <a:rPr lang="en-US" dirty="0"/>
              <a:t> website?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C2835-8623-49CF-B6B3-2393620B4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99900" cy="5727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There are 4 page names: </a:t>
            </a:r>
            <a:r>
              <a:rPr lang="en-US" dirty="0" err="1"/>
              <a:t>landing_page</a:t>
            </a:r>
            <a:r>
              <a:rPr lang="en-US" dirty="0"/>
              <a:t>, shopping_cart, </a:t>
            </a:r>
            <a:r>
              <a:rPr lang="en-US" dirty="0" err="1"/>
              <a:t>check_out</a:t>
            </a:r>
            <a:r>
              <a:rPr lang="en-US" dirty="0"/>
              <a:t>, purchase.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1C944-DF96-4C54-8C37-08A6B78BC51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152475"/>
            <a:ext cx="3999900" cy="572700"/>
          </a:xfrm>
          <a:solidFill>
            <a:schemeClr val="tx2"/>
          </a:solidFill>
        </p:spPr>
        <p:txBody>
          <a:bodyPr/>
          <a:lstStyle/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page_name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A7D46B-BBFC-471C-9BC2-D989355CA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058792"/>
              </p:ext>
            </p:extLst>
          </p:nvPr>
        </p:nvGraphicFramePr>
        <p:xfrm>
          <a:off x="1385777" y="2491226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0621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effectLst/>
                        </a:rPr>
                        <a:t>page_name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69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8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70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6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885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71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4AE07-B49E-419C-A7E1-A748DFE16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7" y="2090124"/>
            <a:ext cx="6626926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1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14A7-F488-4553-80B3-CB27E62F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How many first touches is each campaign responsible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0C7B5-7E86-4A18-9F7D-B6BF63854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878344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Interview-with-Cool-</a:t>
            </a:r>
            <a:r>
              <a:rPr lang="en-US" dirty="0" err="1"/>
              <a:t>Tshirts</a:t>
            </a:r>
            <a:r>
              <a:rPr lang="en-US" dirty="0"/>
              <a:t>-founder is a great campaign for this business, which responsible for 622 times initially discover for the website.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AE6EF-01C5-4DA5-A816-F713594270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tx2"/>
          </a:solidFill>
        </p:spPr>
        <p:txBody>
          <a:bodyPr/>
          <a:lstStyle/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first_touch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SELECT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MIN(timestamp) AS '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first_touch_at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GROUP BY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ft.first_touch_at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pv.utm_source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pv.utm_campaign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first_touch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'ft'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JOIN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'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ON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pv.user_id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ft.first_touch_at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pv.timestamp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ft_attr.utm_source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ft_attr.utm_campaign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COUNT(*)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1, 2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 3 DESC;</a:t>
            </a:r>
          </a:p>
          <a:p>
            <a:pPr marL="13970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93AE0D-172C-40E3-AA4B-A233700E4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761938"/>
              </p:ext>
            </p:extLst>
          </p:nvPr>
        </p:nvGraphicFramePr>
        <p:xfrm>
          <a:off x="194930" y="2571750"/>
          <a:ext cx="4547190" cy="222353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15730">
                  <a:extLst>
                    <a:ext uri="{9D8B030D-6E8A-4147-A177-3AD203B41FA5}">
                      <a16:colId xmlns:a16="http://schemas.microsoft.com/office/drawing/2014/main" val="2049814165"/>
                    </a:ext>
                  </a:extLst>
                </a:gridCol>
                <a:gridCol w="1515730">
                  <a:extLst>
                    <a:ext uri="{9D8B030D-6E8A-4147-A177-3AD203B41FA5}">
                      <a16:colId xmlns:a16="http://schemas.microsoft.com/office/drawing/2014/main" val="3162779637"/>
                    </a:ext>
                  </a:extLst>
                </a:gridCol>
                <a:gridCol w="1515730">
                  <a:extLst>
                    <a:ext uri="{9D8B030D-6E8A-4147-A177-3AD203B41FA5}">
                      <a16:colId xmlns:a16="http://schemas.microsoft.com/office/drawing/2014/main" val="904481572"/>
                    </a:ext>
                  </a:extLst>
                </a:gridCol>
              </a:tblGrid>
              <a:tr h="44470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ft_attr.utm_source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ft_attr.utm_campaign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750180"/>
                  </a:ext>
                </a:extLst>
              </a:tr>
              <a:tr h="44470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92753"/>
                  </a:ext>
                </a:extLst>
              </a:tr>
              <a:tr h="44470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11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558911"/>
                  </a:ext>
                </a:extLst>
              </a:tr>
              <a:tr h="44470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007258"/>
                  </a:ext>
                </a:extLst>
              </a:tr>
              <a:tr h="44470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080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854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EC0C-EACE-45FD-8A46-0B44B02F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How many last touches is each campaign responsible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E0C64-822B-4A7E-8C82-EDDAE34F609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4570" y="1282075"/>
            <a:ext cx="3957942" cy="3547726"/>
          </a:xfrm>
          <a:solidFill>
            <a:schemeClr val="tx2"/>
          </a:solidFill>
        </p:spPr>
        <p:txBody>
          <a:bodyPr/>
          <a:lstStyle/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SELECT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MAX (timestamp) AS '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last_touch_at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GROUP BY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lt_attr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pv.utm_source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pv.utm_campaign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'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JOIN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'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ON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pv.user_id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pv.timestamp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lt_attr.utm_source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lt_attr.utm_campaign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COUNT(*)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lt_attr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1, 2</a:t>
            </a:r>
          </a:p>
          <a:p>
            <a:pPr marL="13970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 3 DESC;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3CFC54-3AC9-4B14-81B7-689B954F7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903198"/>
              </p:ext>
            </p:extLst>
          </p:nvPr>
        </p:nvGraphicFramePr>
        <p:xfrm>
          <a:off x="4572000" y="1282075"/>
          <a:ext cx="4117430" cy="354772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103630">
                  <a:extLst>
                    <a:ext uri="{9D8B030D-6E8A-4147-A177-3AD203B41FA5}">
                      <a16:colId xmlns:a16="http://schemas.microsoft.com/office/drawing/2014/main" val="422192384"/>
                    </a:ext>
                  </a:extLst>
                </a:gridCol>
                <a:gridCol w="1506900">
                  <a:extLst>
                    <a:ext uri="{9D8B030D-6E8A-4147-A177-3AD203B41FA5}">
                      <a16:colId xmlns:a16="http://schemas.microsoft.com/office/drawing/2014/main" val="821407369"/>
                    </a:ext>
                  </a:extLst>
                </a:gridCol>
                <a:gridCol w="1506900">
                  <a:extLst>
                    <a:ext uri="{9D8B030D-6E8A-4147-A177-3AD203B41FA5}">
                      <a16:colId xmlns:a16="http://schemas.microsoft.com/office/drawing/2014/main" val="696759369"/>
                    </a:ext>
                  </a:extLst>
                </a:gridCol>
              </a:tblGrid>
              <a:tr h="4184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effectLst/>
                        </a:rPr>
                        <a:t>t_attr.utm_source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lt_attr.utm_campaign</a:t>
                      </a:r>
                      <a:endParaRPr lang="en-US" sz="90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COUNT(*)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633568"/>
                  </a:ext>
                </a:extLst>
              </a:tr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email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weekly-newsletter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447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374903"/>
                  </a:ext>
                </a:extLst>
              </a:tr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effectLst/>
                        </a:rPr>
                        <a:t>facebook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effectLst/>
                        </a:rPr>
                        <a:t>retargetting</a:t>
                      </a:r>
                      <a:r>
                        <a:rPr lang="en-US" sz="900" dirty="0">
                          <a:effectLst/>
                        </a:rPr>
                        <a:t>-ad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443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070333"/>
                  </a:ext>
                </a:extLst>
              </a:tr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email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retargetting-campaign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245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204707"/>
                  </a:ext>
                </a:extLst>
              </a:tr>
              <a:tr h="4184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nytimes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getting-to-know-cool-tshirts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232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294033"/>
                  </a:ext>
                </a:extLst>
              </a:tr>
              <a:tr h="4184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buzzfeed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ten-crazy-cool-tshirts-facts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190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639597"/>
                  </a:ext>
                </a:extLst>
              </a:tr>
              <a:tr h="4184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medium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interview-with-cool-tshirts-founder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184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488171"/>
                  </a:ext>
                </a:extLst>
              </a:tr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google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paid-search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178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8365743"/>
                  </a:ext>
                </a:extLst>
              </a:tr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google</a:t>
                      </a:r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cool-</a:t>
                      </a:r>
                      <a:r>
                        <a:rPr lang="en-US" sz="900" dirty="0" err="1">
                          <a:effectLst/>
                        </a:rPr>
                        <a:t>tshirts</a:t>
                      </a:r>
                      <a:r>
                        <a:rPr lang="en-US" sz="900" dirty="0">
                          <a:effectLst/>
                        </a:rPr>
                        <a:t>-search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60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03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2895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1103</Words>
  <Application>Microsoft Office PowerPoint</Application>
  <PresentationFormat>On-screen Show (16:9)</PresentationFormat>
  <Paragraphs>253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Roboto Thin</vt:lpstr>
      <vt:lpstr>OCRB</vt:lpstr>
      <vt:lpstr>Arial</vt:lpstr>
      <vt:lpstr>Courier New</vt:lpstr>
      <vt:lpstr>Wingdings</vt:lpstr>
      <vt:lpstr>Dosis</vt:lpstr>
      <vt:lpstr>Roboto Black</vt:lpstr>
      <vt:lpstr>Roboto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Campaigns AND Sources</vt:lpstr>
      <vt:lpstr>How campaigns and sources does CoolTShirts use related ? </vt:lpstr>
      <vt:lpstr>What pages are on the CoolTShirts website?</vt:lpstr>
      <vt:lpstr>PowerPoint Presentation</vt:lpstr>
      <vt:lpstr>How many first touches is each campaign responsible for?</vt:lpstr>
      <vt:lpstr>How many last touches is each campaign responsible for?</vt:lpstr>
      <vt:lpstr>How many visitors make a purchase?</vt:lpstr>
      <vt:lpstr>How many last touches on the purchase page is each campaign responsible for?</vt:lpstr>
      <vt:lpstr>CoolTShirt Website Customer Journey </vt:lpstr>
      <vt:lpstr>PowerPoint Presentation</vt:lpstr>
      <vt:lpstr>CoolTShirts can re-invest in 5 campaigns. Which should they pick and why?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yanni Zeng</dc:creator>
  <cp:lastModifiedBy>yanni Zeng</cp:lastModifiedBy>
  <cp:revision>49</cp:revision>
  <dcterms:modified xsi:type="dcterms:W3CDTF">2018-07-16T21:07:18Z</dcterms:modified>
</cp:coreProperties>
</file>